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ost Grotesk Medium" panose="020B0604020202020204" charset="0"/>
      <p:regular r:id="rId13"/>
    </p:embeddedFont>
    <p:embeddedFont>
      <p:font typeface="Roboto"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61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BFB47C-145A-3F3E-F355-4C5411323C85}"/>
              </a:ext>
            </a:extLst>
          </p:cNvPr>
          <p:cNvGrpSpPr/>
          <p:nvPr userDrawn="1"/>
        </p:nvGrpSpPr>
        <p:grpSpPr>
          <a:xfrm>
            <a:off x="12661345" y="7063914"/>
            <a:ext cx="1900475" cy="1782732"/>
            <a:chOff x="9389328" y="6323473"/>
            <a:chExt cx="1900475" cy="1782732"/>
          </a:xfrm>
        </p:grpSpPr>
        <p:sp>
          <p:nvSpPr>
            <p:cNvPr id="3" name="Rectangle: Rounded Corners 2">
              <a:extLst>
                <a:ext uri="{FF2B5EF4-FFF2-40B4-BE49-F238E27FC236}">
                  <a16:creationId xmlns:a16="http://schemas.microsoft.com/office/drawing/2014/main" id="{78433F1B-70CE-3F46-10F8-A64FE787548B}"/>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9DCE8C07-F464-A204-8374-195DCB8BD532}"/>
                </a:ext>
              </a:extLst>
            </p:cNvPr>
            <p:cNvPicPr>
              <a:picLocks noChangeAspect="1"/>
            </p:cNvPicPr>
            <p:nvPr userDrawn="1"/>
          </p:nvPicPr>
          <p:blipFill>
            <a:blip r:embed="rId2"/>
            <a:stretch>
              <a:fillRect/>
            </a:stretch>
          </p:blipFill>
          <p:spPr>
            <a:xfrm>
              <a:off x="9389328" y="6323473"/>
              <a:ext cx="1782732" cy="178273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03305D11-2EBC-E6AD-D04D-C05EC31DC59F}"/>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3B64FCBD-6575-FE55-3531-4598D7337299}"/>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554B3354-E3CE-1CEE-9006-EAC39F832E25}"/>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4D75F1BE-CA41-BCE4-D9C3-FF2E6FB51137}"/>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0700CEA2-5924-D164-BFA2-F165D6FC2448}"/>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7CE430B4-6860-D421-7772-F2E45F00E780}"/>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017258CB-4919-2A37-7A25-51F360F215F8}"/>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110A623B-78A9-C317-29AF-FEFE11065BDF}"/>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17CBD424-82BA-58CA-5E7C-66657937951B}"/>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ED6F5AED-A1E8-A87A-215D-94D870A0BFF4}"/>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5A311A17-8FF0-B832-D498-F60E4725F4AA}"/>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D1FAFA3E-5D89-8884-E749-E7E6A648C9AE}"/>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32EC06B8-A9A6-437A-FB3B-1D137249BBBA}"/>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6EDBA8B0-B824-F511-F891-5675FA2E59DC}"/>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F725B3F9-4564-D6DF-B9F2-E62D029BF07A}"/>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A7F532AE-D7AA-DBC6-13E5-A38C0254DC74}"/>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EC936CDD-CEA5-5FCB-1A5C-29B396BEC41A}"/>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D9D07068-D785-665B-D172-6E07534E7449}"/>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716A1CE4-67C8-1411-25AF-760DE171A946}"/>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5EC70492-39CF-7115-C03D-F5D47DFA3808}"/>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E1D7F5A8-6F93-8525-BD03-360E39A57AF8}"/>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EC4BDCF8-4539-E7AA-7D52-FA45C0E3557B}"/>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B7ED32FC-6971-4A8F-AFC6-439D904B214D}"/>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80EF4CA4-9446-E350-752C-4C2CC044F988}"/>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D80996F1-B267-12FE-899E-EA5AB982281C}"/>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FC75D4BB-031F-6428-684C-5DF2ED723209}"/>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7ED330B8-2E17-351B-ABE2-BC456EA6822A}"/>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grpSp>
        <p:nvGrpSpPr>
          <p:cNvPr id="5" name="Group 4">
            <a:extLst>
              <a:ext uri="{FF2B5EF4-FFF2-40B4-BE49-F238E27FC236}">
                <a16:creationId xmlns:a16="http://schemas.microsoft.com/office/drawing/2014/main" id="{8A79588D-2858-84A2-46F7-1249C8ADAD7D}"/>
              </a:ext>
            </a:extLst>
          </p:cNvPr>
          <p:cNvGrpSpPr/>
          <p:nvPr userDrawn="1"/>
        </p:nvGrpSpPr>
        <p:grpSpPr>
          <a:xfrm>
            <a:off x="12661345" y="7063914"/>
            <a:ext cx="1900475" cy="1782732"/>
            <a:chOff x="9389328" y="6323473"/>
            <a:chExt cx="1900475" cy="1782732"/>
          </a:xfrm>
        </p:grpSpPr>
        <p:sp>
          <p:nvSpPr>
            <p:cNvPr id="6" name="Rectangle: Rounded Corners 5">
              <a:extLst>
                <a:ext uri="{FF2B5EF4-FFF2-40B4-BE49-F238E27FC236}">
                  <a16:creationId xmlns:a16="http://schemas.microsoft.com/office/drawing/2014/main" id="{00E8D2D5-0C2A-810A-256F-B3F26A80803A}"/>
                </a:ext>
              </a:extLst>
            </p:cNvPr>
            <p:cNvSpPr/>
            <p:nvPr userDrawn="1"/>
          </p:nvSpPr>
          <p:spPr>
            <a:xfrm>
              <a:off x="9507071" y="7014117"/>
              <a:ext cx="1782732" cy="401444"/>
            </a:xfrm>
            <a:prstGeom prst="roundRect">
              <a:avLst>
                <a:gd name="adj" fmla="val 50000"/>
              </a:avLst>
            </a:prstGeom>
            <a:solidFill>
              <a:srgbClr val="987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F4C32BE6-DD55-283F-786F-00A73311455E}"/>
                </a:ext>
              </a:extLst>
            </p:cNvPr>
            <p:cNvPicPr>
              <a:picLocks noChangeAspect="1"/>
            </p:cNvPicPr>
            <p:nvPr userDrawn="1"/>
          </p:nvPicPr>
          <p:blipFill>
            <a:blip r:embed="rId4"/>
            <a:stretch>
              <a:fillRect/>
            </a:stretch>
          </p:blipFill>
          <p:spPr>
            <a:xfrm>
              <a:off x="9389328" y="6323473"/>
              <a:ext cx="1782732" cy="1782732"/>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37124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Integrated Science – Climate Change and Humans</a:t>
            </a:r>
            <a:endParaRPr lang="en-US" sz="4450" dirty="0"/>
          </a:p>
        </p:txBody>
      </p:sp>
      <p:sp>
        <p:nvSpPr>
          <p:cNvPr id="4" name="Text 1"/>
          <p:cNvSpPr/>
          <p:nvPr/>
        </p:nvSpPr>
        <p:spPr>
          <a:xfrm>
            <a:off x="6280190" y="4837748"/>
            <a:ext cx="75564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This presentation explores how climate change affects our daily lives and what we can do about it. We'll learn about the causes of climate change, its effects on humans, and practical ways we can help protect our planet.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92612"/>
            <a:ext cx="7140535"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Summary &amp; Teaching Ideas</a:t>
            </a:r>
            <a:endParaRPr lang="en-US" sz="4450" dirty="0"/>
          </a:p>
        </p:txBody>
      </p:sp>
      <p:sp>
        <p:nvSpPr>
          <p:cNvPr id="3" name="Text 1"/>
          <p:cNvSpPr/>
          <p:nvPr/>
        </p:nvSpPr>
        <p:spPr>
          <a:xfrm>
            <a:off x="793790" y="21683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5CCDA"/>
                </a:solidFill>
                <a:latin typeface="Host Grotesk Medium" pitchFamily="34" charset="0"/>
                <a:ea typeface="Host Grotesk Medium" pitchFamily="34" charset="-122"/>
                <a:cs typeface="Host Grotesk Medium" pitchFamily="34" charset="-120"/>
              </a:rPr>
              <a:t>Key Points</a:t>
            </a:r>
            <a:endParaRPr lang="en-US" sz="2200" dirty="0"/>
          </a:p>
        </p:txBody>
      </p:sp>
      <p:sp>
        <p:nvSpPr>
          <p:cNvPr id="4" name="Text 2"/>
          <p:cNvSpPr/>
          <p:nvPr/>
        </p:nvSpPr>
        <p:spPr>
          <a:xfrm>
            <a:off x="793790" y="2749510"/>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Climate change means the usual weather patterns are changing</a:t>
            </a:r>
            <a:endParaRPr lang="en-US" sz="1750" dirty="0"/>
          </a:p>
        </p:txBody>
      </p:sp>
      <p:sp>
        <p:nvSpPr>
          <p:cNvPr id="5" name="Text 3"/>
          <p:cNvSpPr/>
          <p:nvPr/>
        </p:nvSpPr>
        <p:spPr>
          <a:xfrm>
            <a:off x="793790" y="3168967"/>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It causes floods, droughts, extreme heat, disease, and food problems</a:t>
            </a:r>
            <a:endParaRPr lang="en-US" sz="1750" dirty="0"/>
          </a:p>
        </p:txBody>
      </p:sp>
      <p:sp>
        <p:nvSpPr>
          <p:cNvPr id="6" name="Text 4"/>
          <p:cNvSpPr/>
          <p:nvPr/>
        </p:nvSpPr>
        <p:spPr>
          <a:xfrm>
            <a:off x="793790" y="3588425"/>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Humans can help by planting trees, saving energy, reducing waste</a:t>
            </a:r>
            <a:endParaRPr lang="en-US" sz="1750" dirty="0"/>
          </a:p>
        </p:txBody>
      </p:sp>
      <p:sp>
        <p:nvSpPr>
          <p:cNvPr id="7" name="Text 5"/>
          <p:cNvSpPr/>
          <p:nvPr/>
        </p:nvSpPr>
        <p:spPr>
          <a:xfrm>
            <a:off x="793790" y="4007882"/>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Teaching others about climate action is important</a:t>
            </a:r>
            <a:endParaRPr lang="en-US" sz="1750" dirty="0"/>
          </a:p>
        </p:txBody>
      </p:sp>
      <p:sp>
        <p:nvSpPr>
          <p:cNvPr id="8" name="Text 6"/>
          <p:cNvSpPr/>
          <p:nvPr/>
        </p:nvSpPr>
        <p:spPr>
          <a:xfrm>
            <a:off x="793790" y="45748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5CCDA"/>
                </a:solidFill>
                <a:latin typeface="Host Grotesk Medium" pitchFamily="34" charset="0"/>
                <a:ea typeface="Host Grotesk Medium" pitchFamily="34" charset="-122"/>
                <a:cs typeface="Host Grotesk Medium" pitchFamily="34" charset="-120"/>
              </a:rPr>
              <a:t>Classroom Activities</a:t>
            </a:r>
            <a:endParaRPr lang="en-US" sz="2200" dirty="0"/>
          </a:p>
        </p:txBody>
      </p:sp>
      <p:sp>
        <p:nvSpPr>
          <p:cNvPr id="9" name="Text 7"/>
          <p:cNvSpPr/>
          <p:nvPr/>
        </p:nvSpPr>
        <p:spPr>
          <a:xfrm>
            <a:off x="793790" y="5156002"/>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Ask pupils: "How do you help the Earth at home or school?"</a:t>
            </a:r>
            <a:endParaRPr lang="en-US" sz="1750" dirty="0"/>
          </a:p>
        </p:txBody>
      </p:sp>
      <p:sp>
        <p:nvSpPr>
          <p:cNvPr id="10" name="Text 8"/>
          <p:cNvSpPr/>
          <p:nvPr/>
        </p:nvSpPr>
        <p:spPr>
          <a:xfrm>
            <a:off x="793790" y="5575459"/>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Show pictures of climate impacts like floods or dry farms</a:t>
            </a:r>
            <a:endParaRPr lang="en-US" sz="1750" dirty="0"/>
          </a:p>
        </p:txBody>
      </p:sp>
      <p:sp>
        <p:nvSpPr>
          <p:cNvPr id="11" name="Text 9"/>
          <p:cNvSpPr/>
          <p:nvPr/>
        </p:nvSpPr>
        <p:spPr>
          <a:xfrm>
            <a:off x="793790" y="5994916"/>
            <a:ext cx="7604284" cy="340162"/>
          </a:xfrm>
          <a:prstGeom prst="rect">
            <a:avLst/>
          </a:prstGeom>
          <a:noFill/>
          <a:ln/>
        </p:spPr>
        <p:txBody>
          <a:bodyPr wrap="none" lIns="0" tIns="0" rIns="0" bIns="0" rtlCol="0" anchor="t"/>
          <a:lstStyle/>
          <a:p>
            <a:pPr marL="342900" indent="-342900" algn="l">
              <a:lnSpc>
                <a:spcPts val="2650"/>
              </a:lnSpc>
              <a:buSzPct val="100000"/>
              <a:buChar char="•"/>
            </a:pPr>
            <a:r>
              <a:rPr lang="en-US" sz="1750" dirty="0">
                <a:solidFill>
                  <a:srgbClr val="384653"/>
                </a:solidFill>
                <a:latin typeface="Roboto" pitchFamily="34" charset="0"/>
                <a:ea typeface="Roboto" pitchFamily="34" charset="-122"/>
                <a:cs typeface="Roboto" pitchFamily="34" charset="-120"/>
              </a:rPr>
              <a:t>Let pupils draw one action they can take to help the planet</a:t>
            </a:r>
            <a:endParaRPr lang="en-US" sz="1750" dirty="0"/>
          </a:p>
        </p:txBody>
      </p:sp>
      <p:pic>
        <p:nvPicPr>
          <p:cNvPr id="12"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5553" y="483632"/>
            <a:ext cx="4397454" cy="549593"/>
          </a:xfrm>
          <a:prstGeom prst="rect">
            <a:avLst/>
          </a:prstGeom>
          <a:noFill/>
          <a:ln/>
        </p:spPr>
        <p:txBody>
          <a:bodyPr wrap="none" lIns="0" tIns="0" rIns="0" bIns="0" rtlCol="0" anchor="t"/>
          <a:lstStyle/>
          <a:p>
            <a:pPr marL="0" indent="0" algn="l">
              <a:lnSpc>
                <a:spcPts val="4300"/>
              </a:lnSpc>
              <a:buNone/>
            </a:pPr>
            <a:r>
              <a:rPr lang="en-US" sz="3450" dirty="0">
                <a:solidFill>
                  <a:srgbClr val="2E3C4E"/>
                </a:solidFill>
                <a:latin typeface="Host Grotesk Medium" pitchFamily="34" charset="0"/>
                <a:ea typeface="Host Grotesk Medium" pitchFamily="34" charset="-122"/>
                <a:cs typeface="Host Grotesk Medium" pitchFamily="34" charset="-120"/>
              </a:rPr>
              <a:t>What is Climate?</a:t>
            </a:r>
            <a:endParaRPr lang="en-US" sz="3450" dirty="0"/>
          </a:p>
        </p:txBody>
      </p:sp>
      <p:sp>
        <p:nvSpPr>
          <p:cNvPr id="3" name="Text 1"/>
          <p:cNvSpPr/>
          <p:nvPr/>
        </p:nvSpPr>
        <p:spPr>
          <a:xfrm>
            <a:off x="615553" y="1384935"/>
            <a:ext cx="13399294" cy="263723"/>
          </a:xfrm>
          <a:prstGeom prst="rect">
            <a:avLst/>
          </a:prstGeom>
          <a:noFill/>
          <a:ln/>
        </p:spPr>
        <p:txBody>
          <a:bodyPr wrap="none" lIns="0" tIns="0" rIns="0" bIns="0" rtlCol="0" anchor="t"/>
          <a:lstStyle/>
          <a:p>
            <a:pPr marL="0" indent="0" algn="l">
              <a:lnSpc>
                <a:spcPts val="2050"/>
              </a:lnSpc>
              <a:buNone/>
            </a:pPr>
            <a:endParaRPr lang="en-US" sz="1350" dirty="0"/>
          </a:p>
        </p:txBody>
      </p:sp>
      <p:sp>
        <p:nvSpPr>
          <p:cNvPr id="4" name="Text 2"/>
          <p:cNvSpPr/>
          <p:nvPr/>
        </p:nvSpPr>
        <p:spPr>
          <a:xfrm>
            <a:off x="615553" y="2004774"/>
            <a:ext cx="6485096" cy="659606"/>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Climate is how the weather usually is in a place over a long period of time. It's the pattern of weather that repeats year after year.</a:t>
            </a:r>
            <a:endParaRPr lang="en-US" sz="1700" dirty="0"/>
          </a:p>
        </p:txBody>
      </p:sp>
      <p:sp>
        <p:nvSpPr>
          <p:cNvPr id="5" name="Text 3"/>
          <p:cNvSpPr/>
          <p:nvPr/>
        </p:nvSpPr>
        <p:spPr>
          <a:xfrm>
            <a:off x="615553" y="2822615"/>
            <a:ext cx="6485096" cy="659606"/>
          </a:xfrm>
          <a:prstGeom prst="rect">
            <a:avLst/>
          </a:prstGeom>
          <a:noFill/>
          <a:ln/>
        </p:spPr>
        <p:txBody>
          <a:bodyPr wrap="square" lIns="0" tIns="0" rIns="0" bIns="0" rtlCol="0" anchor="t"/>
          <a:lstStyle/>
          <a:p>
            <a:pPr marL="0" indent="0" algn="l">
              <a:lnSpc>
                <a:spcPts val="2550"/>
              </a:lnSpc>
              <a:buNone/>
            </a:pPr>
            <a:r>
              <a:rPr lang="en-US" sz="1700" dirty="0">
                <a:solidFill>
                  <a:srgbClr val="384653"/>
                </a:solidFill>
                <a:latin typeface="Roboto" pitchFamily="34" charset="0"/>
                <a:ea typeface="Roboto" pitchFamily="34" charset="-122"/>
                <a:cs typeface="Roboto" pitchFamily="34" charset="-120"/>
              </a:rPr>
              <a:t>For example: In Ghana, it is mostly hot and rainy in some months, and dry in others. This predictable pattern is Ghana's climate.</a:t>
            </a:r>
            <a:endParaRPr lang="en-US" sz="1700" dirty="0"/>
          </a:p>
        </p:txBody>
      </p:sp>
      <p:pic>
        <p:nvPicPr>
          <p:cNvPr id="6" name="Image 0" descr="preencoded.png"/>
          <p:cNvPicPr>
            <a:picLocks noChangeAspect="1"/>
          </p:cNvPicPr>
          <p:nvPr/>
        </p:nvPicPr>
        <p:blipFill>
          <a:blip r:embed="rId3"/>
          <a:stretch>
            <a:fillRect/>
          </a:stretch>
        </p:blipFill>
        <p:spPr>
          <a:xfrm>
            <a:off x="7660035" y="1130022"/>
            <a:ext cx="6485096" cy="64850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621512"/>
            <a:ext cx="6565106"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What is Climate Change?</a:t>
            </a:r>
            <a:endParaRPr lang="en-US" sz="4450" dirty="0"/>
          </a:p>
        </p:txBody>
      </p:sp>
      <p:sp>
        <p:nvSpPr>
          <p:cNvPr id="4" name="Shape 1"/>
          <p:cNvSpPr/>
          <p:nvPr/>
        </p:nvSpPr>
        <p:spPr>
          <a:xfrm>
            <a:off x="6280190" y="2670453"/>
            <a:ext cx="3664744" cy="2025491"/>
          </a:xfrm>
          <a:prstGeom prst="roundRect">
            <a:avLst>
              <a:gd name="adj" fmla="val 4703"/>
            </a:avLst>
          </a:prstGeom>
          <a:solidFill>
            <a:srgbClr val="FAF9F5"/>
          </a:solidFill>
          <a:ln w="30480">
            <a:solidFill>
              <a:srgbClr val="BFD3D8"/>
            </a:solidFill>
            <a:prstDash val="solid"/>
          </a:ln>
        </p:spPr>
        <p:txBody>
          <a:bodyPr/>
          <a:lstStyle/>
          <a:p>
            <a:endParaRPr lang="en-US"/>
          </a:p>
        </p:txBody>
      </p:sp>
      <p:sp>
        <p:nvSpPr>
          <p:cNvPr id="5" name="Text 2"/>
          <p:cNvSpPr/>
          <p:nvPr/>
        </p:nvSpPr>
        <p:spPr>
          <a:xfrm>
            <a:off x="6537484" y="29277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Changing Patterns</a:t>
            </a:r>
            <a:endParaRPr lang="en-US" sz="2200" dirty="0"/>
          </a:p>
        </p:txBody>
      </p:sp>
      <p:sp>
        <p:nvSpPr>
          <p:cNvPr id="6" name="Text 3"/>
          <p:cNvSpPr/>
          <p:nvPr/>
        </p:nvSpPr>
        <p:spPr>
          <a:xfrm>
            <a:off x="6537484" y="3418165"/>
            <a:ext cx="3150156"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Climate change means the usual weather is changing over time in ways that aren't normal.</a:t>
            </a:r>
            <a:endParaRPr lang="en-US" sz="1750" dirty="0"/>
          </a:p>
        </p:txBody>
      </p:sp>
      <p:sp>
        <p:nvSpPr>
          <p:cNvPr id="7" name="Shape 4"/>
          <p:cNvSpPr/>
          <p:nvPr/>
        </p:nvSpPr>
        <p:spPr>
          <a:xfrm>
            <a:off x="10171748" y="2670453"/>
            <a:ext cx="3664863" cy="2025491"/>
          </a:xfrm>
          <a:prstGeom prst="roundRect">
            <a:avLst>
              <a:gd name="adj" fmla="val 4703"/>
            </a:avLst>
          </a:prstGeom>
          <a:solidFill>
            <a:srgbClr val="FAF9F5"/>
          </a:solidFill>
          <a:ln w="30480">
            <a:solidFill>
              <a:srgbClr val="BFD3D8"/>
            </a:solidFill>
            <a:prstDash val="solid"/>
          </a:ln>
        </p:spPr>
        <p:txBody>
          <a:bodyPr/>
          <a:lstStyle/>
          <a:p>
            <a:endParaRPr lang="en-US"/>
          </a:p>
        </p:txBody>
      </p:sp>
      <p:sp>
        <p:nvSpPr>
          <p:cNvPr id="8" name="Text 5"/>
          <p:cNvSpPr/>
          <p:nvPr/>
        </p:nvSpPr>
        <p:spPr>
          <a:xfrm>
            <a:off x="10429042" y="29277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Global Effects</a:t>
            </a:r>
            <a:endParaRPr lang="en-US" sz="2200" dirty="0"/>
          </a:p>
        </p:txBody>
      </p:sp>
      <p:sp>
        <p:nvSpPr>
          <p:cNvPr id="9" name="Text 6"/>
          <p:cNvSpPr/>
          <p:nvPr/>
        </p:nvSpPr>
        <p:spPr>
          <a:xfrm>
            <a:off x="10429042" y="3418165"/>
            <a:ext cx="3150275"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Some places are getting hotter, others have too much rain or too little rain.</a:t>
            </a:r>
            <a:endParaRPr lang="en-US" sz="1750" dirty="0"/>
          </a:p>
        </p:txBody>
      </p:sp>
      <p:sp>
        <p:nvSpPr>
          <p:cNvPr id="10" name="Shape 7"/>
          <p:cNvSpPr/>
          <p:nvPr/>
        </p:nvSpPr>
        <p:spPr>
          <a:xfrm>
            <a:off x="6280190" y="4922758"/>
            <a:ext cx="7556421" cy="1685330"/>
          </a:xfrm>
          <a:prstGeom prst="roundRect">
            <a:avLst>
              <a:gd name="adj" fmla="val 5653"/>
            </a:avLst>
          </a:prstGeom>
          <a:solidFill>
            <a:srgbClr val="FAF9F5"/>
          </a:solidFill>
          <a:ln w="30480">
            <a:solidFill>
              <a:srgbClr val="BFD3D8"/>
            </a:solidFill>
            <a:prstDash val="solid"/>
          </a:ln>
        </p:spPr>
        <p:txBody>
          <a:bodyPr/>
          <a:lstStyle/>
          <a:p>
            <a:endParaRPr lang="en-US"/>
          </a:p>
        </p:txBody>
      </p:sp>
      <p:sp>
        <p:nvSpPr>
          <p:cNvPr id="11" name="Text 8"/>
          <p:cNvSpPr/>
          <p:nvPr/>
        </p:nvSpPr>
        <p:spPr>
          <a:xfrm>
            <a:off x="6537484" y="5180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Multiple Causes</a:t>
            </a:r>
            <a:endParaRPr lang="en-US" sz="2200" dirty="0"/>
          </a:p>
        </p:txBody>
      </p:sp>
      <p:sp>
        <p:nvSpPr>
          <p:cNvPr id="12" name="Text 9"/>
          <p:cNvSpPr/>
          <p:nvPr/>
        </p:nvSpPr>
        <p:spPr>
          <a:xfrm>
            <a:off x="6537484" y="5670471"/>
            <a:ext cx="704183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Both humans and nature can cause these changes, but human activities are speeding up the process.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1322"/>
            <a:ext cx="11530013"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Causes of Climate Change: Human Activities</a:t>
            </a:r>
            <a:endParaRPr lang="en-US" sz="4450" dirty="0"/>
          </a:p>
        </p:txBody>
      </p:sp>
      <p:pic>
        <p:nvPicPr>
          <p:cNvPr id="3" name="Image 0" descr="preencoded.png"/>
          <p:cNvPicPr>
            <a:picLocks noChangeAspect="1"/>
          </p:cNvPicPr>
          <p:nvPr/>
        </p:nvPicPr>
        <p:blipFill>
          <a:blip r:embed="rId3"/>
          <a:stretch>
            <a:fillRect/>
          </a:stretch>
        </p:blipFill>
        <p:spPr>
          <a:xfrm>
            <a:off x="793790" y="3163729"/>
            <a:ext cx="566976" cy="566976"/>
          </a:xfrm>
          <a:prstGeom prst="rect">
            <a:avLst/>
          </a:prstGeom>
        </p:spPr>
      </p:pic>
      <p:sp>
        <p:nvSpPr>
          <p:cNvPr id="4" name="Text 1"/>
          <p:cNvSpPr/>
          <p:nvPr/>
        </p:nvSpPr>
        <p:spPr>
          <a:xfrm>
            <a:off x="1644253" y="32983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Cutting Trees</a:t>
            </a:r>
            <a:endParaRPr lang="en-US" sz="2200" dirty="0"/>
          </a:p>
        </p:txBody>
      </p:sp>
      <p:sp>
        <p:nvSpPr>
          <p:cNvPr id="5" name="Text 2"/>
          <p:cNvSpPr/>
          <p:nvPr/>
        </p:nvSpPr>
        <p:spPr>
          <a:xfrm>
            <a:off x="1644253" y="3788807"/>
            <a:ext cx="552914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Fewer trees means fewer plants to clean the air and absorb carbon dioxide.</a:t>
            </a:r>
            <a:endParaRPr lang="en-US" sz="1750" dirty="0"/>
          </a:p>
        </p:txBody>
      </p:sp>
      <p:pic>
        <p:nvPicPr>
          <p:cNvPr id="6" name="Image 1" descr="preencoded.png"/>
          <p:cNvPicPr>
            <a:picLocks noChangeAspect="1"/>
          </p:cNvPicPr>
          <p:nvPr/>
        </p:nvPicPr>
        <p:blipFill>
          <a:blip r:embed="rId4"/>
          <a:stretch>
            <a:fillRect/>
          </a:stretch>
        </p:blipFill>
        <p:spPr>
          <a:xfrm>
            <a:off x="7456884" y="3163729"/>
            <a:ext cx="566976" cy="566976"/>
          </a:xfrm>
          <a:prstGeom prst="rect">
            <a:avLst/>
          </a:prstGeom>
        </p:spPr>
      </p:pic>
      <p:sp>
        <p:nvSpPr>
          <p:cNvPr id="7" name="Text 3"/>
          <p:cNvSpPr/>
          <p:nvPr/>
        </p:nvSpPr>
        <p:spPr>
          <a:xfrm>
            <a:off x="8307348" y="32983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Burning Fuel</a:t>
            </a:r>
            <a:endParaRPr lang="en-US" sz="2200" dirty="0"/>
          </a:p>
        </p:txBody>
      </p:sp>
      <p:sp>
        <p:nvSpPr>
          <p:cNvPr id="8" name="Text 4"/>
          <p:cNvSpPr/>
          <p:nvPr/>
        </p:nvSpPr>
        <p:spPr>
          <a:xfrm>
            <a:off x="8307348" y="3788807"/>
            <a:ext cx="552926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Cars, buses, and factories release gases that trap heat in our atmosphere.</a:t>
            </a:r>
            <a:endParaRPr lang="en-US" sz="1750" dirty="0"/>
          </a:p>
        </p:txBody>
      </p:sp>
      <p:pic>
        <p:nvPicPr>
          <p:cNvPr id="9" name="Image 2" descr="preencoded.png"/>
          <p:cNvPicPr>
            <a:picLocks noChangeAspect="1"/>
          </p:cNvPicPr>
          <p:nvPr/>
        </p:nvPicPr>
        <p:blipFill>
          <a:blip r:embed="rId5"/>
          <a:stretch>
            <a:fillRect/>
          </a:stretch>
        </p:blipFill>
        <p:spPr>
          <a:xfrm>
            <a:off x="793790" y="4922758"/>
            <a:ext cx="566976" cy="566976"/>
          </a:xfrm>
          <a:prstGeom prst="rect">
            <a:avLst/>
          </a:prstGeom>
        </p:spPr>
      </p:pic>
      <p:sp>
        <p:nvSpPr>
          <p:cNvPr id="10" name="Text 5"/>
          <p:cNvSpPr/>
          <p:nvPr/>
        </p:nvSpPr>
        <p:spPr>
          <a:xfrm>
            <a:off x="1644253"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Factory Pollution</a:t>
            </a:r>
            <a:endParaRPr lang="en-US" sz="2200" dirty="0"/>
          </a:p>
        </p:txBody>
      </p:sp>
      <p:sp>
        <p:nvSpPr>
          <p:cNvPr id="11" name="Text 6"/>
          <p:cNvSpPr/>
          <p:nvPr/>
        </p:nvSpPr>
        <p:spPr>
          <a:xfrm>
            <a:off x="1644253" y="5547836"/>
            <a:ext cx="552914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Industrial smoke pollutes the air and contributes to global warming.</a:t>
            </a:r>
            <a:endParaRPr lang="en-US" sz="1750" dirty="0"/>
          </a:p>
        </p:txBody>
      </p:sp>
      <p:pic>
        <p:nvPicPr>
          <p:cNvPr id="12" name="Image 3" descr="preencoded.png"/>
          <p:cNvPicPr>
            <a:picLocks noChangeAspect="1"/>
          </p:cNvPicPr>
          <p:nvPr/>
        </p:nvPicPr>
        <p:blipFill>
          <a:blip r:embed="rId6"/>
          <a:stretch>
            <a:fillRect/>
          </a:stretch>
        </p:blipFill>
        <p:spPr>
          <a:xfrm>
            <a:off x="7456884" y="4922758"/>
            <a:ext cx="566976" cy="566976"/>
          </a:xfrm>
          <a:prstGeom prst="rect">
            <a:avLst/>
          </a:prstGeom>
        </p:spPr>
      </p:pic>
      <p:sp>
        <p:nvSpPr>
          <p:cNvPr id="13" name="Text 7"/>
          <p:cNvSpPr/>
          <p:nvPr/>
        </p:nvSpPr>
        <p:spPr>
          <a:xfrm>
            <a:off x="8307348"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Bad Farming</a:t>
            </a:r>
            <a:endParaRPr lang="en-US" sz="2200" dirty="0"/>
          </a:p>
        </p:txBody>
      </p:sp>
      <p:sp>
        <p:nvSpPr>
          <p:cNvPr id="14" name="Text 8"/>
          <p:cNvSpPr/>
          <p:nvPr/>
        </p:nvSpPr>
        <p:spPr>
          <a:xfrm>
            <a:off x="8307348" y="5547836"/>
            <a:ext cx="552926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Overusing land makes soil poor and dry, reducing its ability to support plants.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10079593" cy="644366"/>
          </a:xfrm>
          <a:prstGeom prst="rect">
            <a:avLst/>
          </a:prstGeom>
          <a:noFill/>
          <a:ln/>
        </p:spPr>
        <p:txBody>
          <a:bodyPr wrap="none" lIns="0" tIns="0" rIns="0" bIns="0" rtlCol="0" anchor="t"/>
          <a:lstStyle/>
          <a:p>
            <a:pPr marL="0" indent="0" algn="l">
              <a:lnSpc>
                <a:spcPts val="5050"/>
              </a:lnSpc>
              <a:buNone/>
            </a:pPr>
            <a:r>
              <a:rPr lang="en-US" sz="4050" dirty="0">
                <a:solidFill>
                  <a:srgbClr val="2E3C4E"/>
                </a:solidFill>
                <a:latin typeface="Host Grotesk Medium" pitchFamily="34" charset="0"/>
                <a:ea typeface="Host Grotesk Medium" pitchFamily="34" charset="-122"/>
                <a:cs typeface="Host Grotesk Medium" pitchFamily="34" charset="-120"/>
              </a:rPr>
              <a:t>Causes of Climate Change: Natural Factors</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Shape 1"/>
          <p:cNvSpPr/>
          <p:nvPr/>
        </p:nvSpPr>
        <p:spPr>
          <a:xfrm>
            <a:off x="7574280" y="1752481"/>
            <a:ext cx="463868" cy="463868"/>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5" name="Text 2"/>
          <p:cNvSpPr/>
          <p:nvPr/>
        </p:nvSpPr>
        <p:spPr>
          <a:xfrm>
            <a:off x="8244245" y="1823323"/>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Volcanic Eruptions</a:t>
            </a:r>
            <a:endParaRPr lang="en-US" sz="2000" dirty="0"/>
          </a:p>
        </p:txBody>
      </p:sp>
      <p:sp>
        <p:nvSpPr>
          <p:cNvPr id="6" name="Text 3"/>
          <p:cNvSpPr/>
          <p:nvPr/>
        </p:nvSpPr>
        <p:spPr>
          <a:xfrm>
            <a:off x="8244245" y="2351603"/>
            <a:ext cx="5672138" cy="618649"/>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Volcanoes erupt and send smoke and particles into the air, which can temporarily cool the Earth.</a:t>
            </a:r>
            <a:endParaRPr lang="en-US" sz="1600" dirty="0"/>
          </a:p>
        </p:txBody>
      </p:sp>
      <p:sp>
        <p:nvSpPr>
          <p:cNvPr id="7" name="Shape 4"/>
          <p:cNvSpPr/>
          <p:nvPr/>
        </p:nvSpPr>
        <p:spPr>
          <a:xfrm>
            <a:off x="7574280" y="3382566"/>
            <a:ext cx="463868" cy="463868"/>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8" name="Text 5"/>
          <p:cNvSpPr/>
          <p:nvPr/>
        </p:nvSpPr>
        <p:spPr>
          <a:xfrm>
            <a:off x="8244245" y="3453408"/>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Solar Changes</a:t>
            </a:r>
            <a:endParaRPr lang="en-US" sz="2000" dirty="0"/>
          </a:p>
        </p:txBody>
      </p:sp>
      <p:sp>
        <p:nvSpPr>
          <p:cNvPr id="9" name="Text 6"/>
          <p:cNvSpPr/>
          <p:nvPr/>
        </p:nvSpPr>
        <p:spPr>
          <a:xfrm>
            <a:off x="8244245" y="3981688"/>
            <a:ext cx="5672138" cy="618649"/>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Sometimes the sun's heat output changes naturally, affecting Earth's temperature.</a:t>
            </a:r>
            <a:endParaRPr lang="en-US" sz="1600" dirty="0"/>
          </a:p>
        </p:txBody>
      </p:sp>
      <p:sp>
        <p:nvSpPr>
          <p:cNvPr id="10" name="Shape 7"/>
          <p:cNvSpPr/>
          <p:nvPr/>
        </p:nvSpPr>
        <p:spPr>
          <a:xfrm>
            <a:off x="7574280" y="5012650"/>
            <a:ext cx="463868" cy="463868"/>
          </a:xfrm>
          <a:prstGeom prst="roundRect">
            <a:avLst>
              <a:gd name="adj" fmla="val 18671"/>
            </a:avLst>
          </a:prstGeom>
          <a:solidFill>
            <a:srgbClr val="D9EDF2"/>
          </a:solidFill>
          <a:ln w="7620">
            <a:solidFill>
              <a:srgbClr val="BFD3D8"/>
            </a:solidFill>
            <a:prstDash val="solid"/>
          </a:ln>
        </p:spPr>
        <p:txBody>
          <a:bodyPr/>
          <a:lstStyle/>
          <a:p>
            <a:endParaRPr lang="en-US"/>
          </a:p>
        </p:txBody>
      </p:sp>
      <p:sp>
        <p:nvSpPr>
          <p:cNvPr id="11" name="Text 8"/>
          <p:cNvSpPr/>
          <p:nvPr/>
        </p:nvSpPr>
        <p:spPr>
          <a:xfrm>
            <a:off x="8244245" y="5083493"/>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Earth's Natural Cycles</a:t>
            </a:r>
            <a:endParaRPr lang="en-US" sz="2000" dirty="0"/>
          </a:p>
        </p:txBody>
      </p:sp>
      <p:sp>
        <p:nvSpPr>
          <p:cNvPr id="12" name="Text 9"/>
          <p:cNvSpPr/>
          <p:nvPr/>
        </p:nvSpPr>
        <p:spPr>
          <a:xfrm>
            <a:off x="8244245" y="5611773"/>
            <a:ext cx="5672138" cy="618649"/>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Over long periods, some areas become hotter or colder naturally due to Earth's orbital changes.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86890"/>
            <a:ext cx="9904571"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Effects of Climate Change on Humans</a:t>
            </a:r>
            <a:endParaRPr lang="en-US" sz="4450" dirty="0"/>
          </a:p>
        </p:txBody>
      </p:sp>
      <p:sp>
        <p:nvSpPr>
          <p:cNvPr id="3" name="Shape 1"/>
          <p:cNvSpPr/>
          <p:nvPr/>
        </p:nvSpPr>
        <p:spPr>
          <a:xfrm>
            <a:off x="793790" y="2949297"/>
            <a:ext cx="13042821" cy="3493294"/>
          </a:xfrm>
          <a:prstGeom prst="roundRect">
            <a:avLst>
              <a:gd name="adj" fmla="val 2727"/>
            </a:avLst>
          </a:prstGeom>
          <a:noFill/>
          <a:ln w="7620">
            <a:solidFill>
              <a:srgbClr val="000000">
                <a:alpha val="8000"/>
              </a:srgbClr>
            </a:solidFill>
            <a:prstDash val="solid"/>
          </a:ln>
        </p:spPr>
        <p:txBody>
          <a:bodyPr/>
          <a:lstStyle/>
          <a:p>
            <a:endParaRPr lang="en-US"/>
          </a:p>
        </p:txBody>
      </p:sp>
      <p:sp>
        <p:nvSpPr>
          <p:cNvPr id="4" name="Shape 2"/>
          <p:cNvSpPr/>
          <p:nvPr/>
        </p:nvSpPr>
        <p:spPr>
          <a:xfrm>
            <a:off x="801410" y="2956917"/>
            <a:ext cx="13027581" cy="627578"/>
          </a:xfrm>
          <a:prstGeom prst="rect">
            <a:avLst/>
          </a:prstGeom>
          <a:solidFill>
            <a:srgbClr val="FFFFFF">
              <a:alpha val="4000"/>
            </a:srgbClr>
          </a:solidFill>
          <a:ln/>
        </p:spPr>
        <p:txBody>
          <a:bodyPr/>
          <a:lstStyle/>
          <a:p>
            <a:endParaRPr lang="en-US"/>
          </a:p>
        </p:txBody>
      </p:sp>
      <p:sp>
        <p:nvSpPr>
          <p:cNvPr id="5" name="Text 3"/>
          <p:cNvSpPr/>
          <p:nvPr/>
        </p:nvSpPr>
        <p:spPr>
          <a:xfrm>
            <a:off x="1028343" y="3100626"/>
            <a:ext cx="3450788"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Problem</a:t>
            </a:r>
            <a:endParaRPr lang="en-US" sz="1750" dirty="0"/>
          </a:p>
        </p:txBody>
      </p:sp>
      <p:sp>
        <p:nvSpPr>
          <p:cNvPr id="6" name="Text 4"/>
          <p:cNvSpPr/>
          <p:nvPr/>
        </p:nvSpPr>
        <p:spPr>
          <a:xfrm>
            <a:off x="4940379" y="3100626"/>
            <a:ext cx="4098369"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How It Affects Us</a:t>
            </a:r>
            <a:endParaRPr lang="en-US" sz="1750" dirty="0"/>
          </a:p>
        </p:txBody>
      </p:sp>
      <p:sp>
        <p:nvSpPr>
          <p:cNvPr id="7" name="Text 5"/>
          <p:cNvSpPr/>
          <p:nvPr/>
        </p:nvSpPr>
        <p:spPr>
          <a:xfrm>
            <a:off x="9499997" y="3100626"/>
            <a:ext cx="4102179"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Example</a:t>
            </a:r>
            <a:endParaRPr lang="en-US" sz="1750" dirty="0"/>
          </a:p>
        </p:txBody>
      </p:sp>
      <p:sp>
        <p:nvSpPr>
          <p:cNvPr id="8" name="Shape 6"/>
          <p:cNvSpPr/>
          <p:nvPr/>
        </p:nvSpPr>
        <p:spPr>
          <a:xfrm>
            <a:off x="801410" y="3584496"/>
            <a:ext cx="13027581" cy="967740"/>
          </a:xfrm>
          <a:prstGeom prst="rect">
            <a:avLst/>
          </a:prstGeom>
          <a:solidFill>
            <a:srgbClr val="000000">
              <a:alpha val="4000"/>
            </a:srgbClr>
          </a:solidFill>
          <a:ln/>
        </p:spPr>
        <p:txBody>
          <a:bodyPr/>
          <a:lstStyle/>
          <a:p>
            <a:endParaRPr lang="en-US"/>
          </a:p>
        </p:txBody>
      </p:sp>
      <p:sp>
        <p:nvSpPr>
          <p:cNvPr id="9" name="Text 7"/>
          <p:cNvSpPr/>
          <p:nvPr/>
        </p:nvSpPr>
        <p:spPr>
          <a:xfrm>
            <a:off x="1028343" y="3728204"/>
            <a:ext cx="3450788" cy="340162"/>
          </a:xfrm>
          <a:prstGeom prst="rect">
            <a:avLst/>
          </a:prstGeom>
          <a:noFill/>
          <a:ln/>
        </p:spPr>
        <p:txBody>
          <a:bodyPr wrap="none" lIns="0" tIns="0" rIns="0" bIns="0" rtlCol="0" anchor="t"/>
          <a:lstStyle/>
          <a:p>
            <a:pPr marL="0" indent="0" algn="l">
              <a:lnSpc>
                <a:spcPts val="2650"/>
              </a:lnSpc>
              <a:buNone/>
            </a:pPr>
            <a:r>
              <a:rPr lang="en-US" sz="1750" b="1" dirty="0">
                <a:solidFill>
                  <a:srgbClr val="204C8E"/>
                </a:solidFill>
                <a:latin typeface="Roboto" pitchFamily="34" charset="0"/>
                <a:ea typeface="Roboto" pitchFamily="34" charset="-122"/>
                <a:cs typeface="Roboto" pitchFamily="34" charset="-120"/>
              </a:rPr>
              <a:t>Floods</a:t>
            </a:r>
            <a:endParaRPr lang="en-US" sz="1750" dirty="0"/>
          </a:p>
        </p:txBody>
      </p:sp>
      <p:sp>
        <p:nvSpPr>
          <p:cNvPr id="10" name="Text 8"/>
          <p:cNvSpPr/>
          <p:nvPr/>
        </p:nvSpPr>
        <p:spPr>
          <a:xfrm>
            <a:off x="4940379" y="3728204"/>
            <a:ext cx="4098369"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Homes and roads destroyed; people must relocate</a:t>
            </a:r>
            <a:endParaRPr lang="en-US" sz="1750" dirty="0"/>
          </a:p>
        </p:txBody>
      </p:sp>
      <p:sp>
        <p:nvSpPr>
          <p:cNvPr id="11" name="Text 9"/>
          <p:cNvSpPr/>
          <p:nvPr/>
        </p:nvSpPr>
        <p:spPr>
          <a:xfrm>
            <a:off x="9499997" y="3728204"/>
            <a:ext cx="410217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Rainy season floods in Accra or Tema</a:t>
            </a:r>
            <a:endParaRPr lang="en-US" sz="1750" dirty="0"/>
          </a:p>
        </p:txBody>
      </p:sp>
      <p:sp>
        <p:nvSpPr>
          <p:cNvPr id="12" name="Shape 10"/>
          <p:cNvSpPr/>
          <p:nvPr/>
        </p:nvSpPr>
        <p:spPr>
          <a:xfrm>
            <a:off x="801410" y="4552236"/>
            <a:ext cx="13027581" cy="627578"/>
          </a:xfrm>
          <a:prstGeom prst="rect">
            <a:avLst/>
          </a:prstGeom>
          <a:solidFill>
            <a:srgbClr val="FFFFFF">
              <a:alpha val="4000"/>
            </a:srgbClr>
          </a:solidFill>
          <a:ln/>
        </p:spPr>
        <p:txBody>
          <a:bodyPr/>
          <a:lstStyle/>
          <a:p>
            <a:endParaRPr lang="en-US"/>
          </a:p>
        </p:txBody>
      </p:sp>
      <p:sp>
        <p:nvSpPr>
          <p:cNvPr id="13" name="Text 11"/>
          <p:cNvSpPr/>
          <p:nvPr/>
        </p:nvSpPr>
        <p:spPr>
          <a:xfrm>
            <a:off x="1028343" y="4695944"/>
            <a:ext cx="3450788" cy="340162"/>
          </a:xfrm>
          <a:prstGeom prst="rect">
            <a:avLst/>
          </a:prstGeom>
          <a:noFill/>
          <a:ln/>
        </p:spPr>
        <p:txBody>
          <a:bodyPr wrap="none" lIns="0" tIns="0" rIns="0" bIns="0" rtlCol="0" anchor="t"/>
          <a:lstStyle/>
          <a:p>
            <a:pPr marL="0" indent="0" algn="l">
              <a:lnSpc>
                <a:spcPts val="2650"/>
              </a:lnSpc>
              <a:buNone/>
            </a:pPr>
            <a:r>
              <a:rPr lang="en-US" sz="1750" b="1" dirty="0">
                <a:solidFill>
                  <a:srgbClr val="204C8E"/>
                </a:solidFill>
                <a:latin typeface="Roboto" pitchFamily="34" charset="0"/>
                <a:ea typeface="Roboto" pitchFamily="34" charset="-122"/>
                <a:cs typeface="Roboto" pitchFamily="34" charset="-120"/>
              </a:rPr>
              <a:t>Droughts</a:t>
            </a:r>
            <a:endParaRPr lang="en-US" sz="1750" dirty="0"/>
          </a:p>
        </p:txBody>
      </p:sp>
      <p:sp>
        <p:nvSpPr>
          <p:cNvPr id="14" name="Text 12"/>
          <p:cNvSpPr/>
          <p:nvPr/>
        </p:nvSpPr>
        <p:spPr>
          <a:xfrm>
            <a:off x="4940379" y="4695944"/>
            <a:ext cx="409836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No water or food; plants die</a:t>
            </a:r>
            <a:endParaRPr lang="en-US" sz="1750" dirty="0"/>
          </a:p>
        </p:txBody>
      </p:sp>
      <p:sp>
        <p:nvSpPr>
          <p:cNvPr id="15" name="Text 13"/>
          <p:cNvSpPr/>
          <p:nvPr/>
        </p:nvSpPr>
        <p:spPr>
          <a:xfrm>
            <a:off x="9499997" y="4695944"/>
            <a:ext cx="410217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Farmers in northern Ghana lose crops</a:t>
            </a:r>
            <a:endParaRPr lang="en-US" sz="1750" dirty="0"/>
          </a:p>
        </p:txBody>
      </p:sp>
      <p:sp>
        <p:nvSpPr>
          <p:cNvPr id="16" name="Shape 14"/>
          <p:cNvSpPr/>
          <p:nvPr/>
        </p:nvSpPr>
        <p:spPr>
          <a:xfrm>
            <a:off x="801410" y="5179814"/>
            <a:ext cx="13027581" cy="627578"/>
          </a:xfrm>
          <a:prstGeom prst="rect">
            <a:avLst/>
          </a:prstGeom>
          <a:solidFill>
            <a:srgbClr val="000000">
              <a:alpha val="4000"/>
            </a:srgbClr>
          </a:solidFill>
          <a:ln/>
        </p:spPr>
        <p:txBody>
          <a:bodyPr/>
          <a:lstStyle/>
          <a:p>
            <a:endParaRPr lang="en-US"/>
          </a:p>
        </p:txBody>
      </p:sp>
      <p:sp>
        <p:nvSpPr>
          <p:cNvPr id="17" name="Text 15"/>
          <p:cNvSpPr/>
          <p:nvPr/>
        </p:nvSpPr>
        <p:spPr>
          <a:xfrm>
            <a:off x="1028343" y="5323523"/>
            <a:ext cx="3450788" cy="340162"/>
          </a:xfrm>
          <a:prstGeom prst="rect">
            <a:avLst/>
          </a:prstGeom>
          <a:noFill/>
          <a:ln/>
        </p:spPr>
        <p:txBody>
          <a:bodyPr wrap="none" lIns="0" tIns="0" rIns="0" bIns="0" rtlCol="0" anchor="t"/>
          <a:lstStyle/>
          <a:p>
            <a:pPr marL="0" indent="0" algn="l">
              <a:lnSpc>
                <a:spcPts val="2650"/>
              </a:lnSpc>
              <a:buNone/>
            </a:pPr>
            <a:r>
              <a:rPr lang="en-US" sz="1750" b="1" dirty="0">
                <a:solidFill>
                  <a:srgbClr val="204C8E"/>
                </a:solidFill>
                <a:latin typeface="Roboto" pitchFamily="34" charset="0"/>
                <a:ea typeface="Roboto" pitchFamily="34" charset="-122"/>
                <a:cs typeface="Roboto" pitchFamily="34" charset="-120"/>
              </a:rPr>
              <a:t>Extreme Heat</a:t>
            </a:r>
            <a:endParaRPr lang="en-US" sz="1750" dirty="0"/>
          </a:p>
        </p:txBody>
      </p:sp>
      <p:sp>
        <p:nvSpPr>
          <p:cNvPr id="18" name="Text 16"/>
          <p:cNvSpPr/>
          <p:nvPr/>
        </p:nvSpPr>
        <p:spPr>
          <a:xfrm>
            <a:off x="4940379" y="5323523"/>
            <a:ext cx="409836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People feel tired, may faint</a:t>
            </a:r>
            <a:endParaRPr lang="en-US" sz="1750" dirty="0"/>
          </a:p>
        </p:txBody>
      </p:sp>
      <p:sp>
        <p:nvSpPr>
          <p:cNvPr id="19" name="Text 17"/>
          <p:cNvSpPr/>
          <p:nvPr/>
        </p:nvSpPr>
        <p:spPr>
          <a:xfrm>
            <a:off x="9499997" y="5323523"/>
            <a:ext cx="410217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Heat waves in Accra during dry season</a:t>
            </a:r>
            <a:endParaRPr lang="en-US" sz="1750" dirty="0"/>
          </a:p>
        </p:txBody>
      </p:sp>
      <p:sp>
        <p:nvSpPr>
          <p:cNvPr id="20" name="Shape 18"/>
          <p:cNvSpPr/>
          <p:nvPr/>
        </p:nvSpPr>
        <p:spPr>
          <a:xfrm>
            <a:off x="801410" y="5807393"/>
            <a:ext cx="13027581" cy="627578"/>
          </a:xfrm>
          <a:prstGeom prst="rect">
            <a:avLst/>
          </a:prstGeom>
          <a:solidFill>
            <a:srgbClr val="FFFFFF">
              <a:alpha val="4000"/>
            </a:srgbClr>
          </a:solidFill>
          <a:ln/>
        </p:spPr>
        <p:txBody>
          <a:bodyPr/>
          <a:lstStyle/>
          <a:p>
            <a:endParaRPr lang="en-US"/>
          </a:p>
        </p:txBody>
      </p:sp>
      <p:sp>
        <p:nvSpPr>
          <p:cNvPr id="21" name="Text 19"/>
          <p:cNvSpPr/>
          <p:nvPr/>
        </p:nvSpPr>
        <p:spPr>
          <a:xfrm>
            <a:off x="1028343" y="5951101"/>
            <a:ext cx="3450788" cy="340162"/>
          </a:xfrm>
          <a:prstGeom prst="rect">
            <a:avLst/>
          </a:prstGeom>
          <a:noFill/>
          <a:ln/>
        </p:spPr>
        <p:txBody>
          <a:bodyPr wrap="none" lIns="0" tIns="0" rIns="0" bIns="0" rtlCol="0" anchor="t"/>
          <a:lstStyle/>
          <a:p>
            <a:pPr marL="0" indent="0" algn="l">
              <a:lnSpc>
                <a:spcPts val="2650"/>
              </a:lnSpc>
              <a:buNone/>
            </a:pPr>
            <a:r>
              <a:rPr lang="en-US" sz="1750" b="1" dirty="0">
                <a:solidFill>
                  <a:srgbClr val="204C8E"/>
                </a:solidFill>
                <a:latin typeface="Roboto" pitchFamily="34" charset="0"/>
                <a:ea typeface="Roboto" pitchFamily="34" charset="-122"/>
                <a:cs typeface="Roboto" pitchFamily="34" charset="-120"/>
              </a:rPr>
              <a:t>Disease Spread</a:t>
            </a:r>
            <a:endParaRPr lang="en-US" sz="1750" dirty="0"/>
          </a:p>
        </p:txBody>
      </p:sp>
      <p:sp>
        <p:nvSpPr>
          <p:cNvPr id="22" name="Text 20"/>
          <p:cNvSpPr/>
          <p:nvPr/>
        </p:nvSpPr>
        <p:spPr>
          <a:xfrm>
            <a:off x="4940379" y="5951101"/>
            <a:ext cx="409836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Mosquitoes and germs increase</a:t>
            </a:r>
            <a:endParaRPr lang="en-US" sz="1750" dirty="0"/>
          </a:p>
        </p:txBody>
      </p:sp>
      <p:sp>
        <p:nvSpPr>
          <p:cNvPr id="23" name="Text 21"/>
          <p:cNvSpPr/>
          <p:nvPr/>
        </p:nvSpPr>
        <p:spPr>
          <a:xfrm>
            <a:off x="9499997" y="5951101"/>
            <a:ext cx="4102179"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More malaria and cholera after floods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7530346" cy="644366"/>
          </a:xfrm>
          <a:prstGeom prst="rect">
            <a:avLst/>
          </a:prstGeom>
          <a:noFill/>
          <a:ln/>
        </p:spPr>
        <p:txBody>
          <a:bodyPr wrap="none" lIns="0" tIns="0" rIns="0" bIns="0" rtlCol="0" anchor="t"/>
          <a:lstStyle/>
          <a:p>
            <a:pPr marL="0" indent="0" algn="l">
              <a:lnSpc>
                <a:spcPts val="5050"/>
              </a:lnSpc>
              <a:buNone/>
            </a:pPr>
            <a:r>
              <a:rPr lang="en-US" sz="4050" dirty="0">
                <a:solidFill>
                  <a:srgbClr val="2E3C4E"/>
                </a:solidFill>
                <a:latin typeface="Host Grotesk Medium" pitchFamily="34" charset="0"/>
                <a:ea typeface="Host Grotesk Medium" pitchFamily="34" charset="-122"/>
                <a:cs typeface="Host Grotesk Medium" pitchFamily="34" charset="-120"/>
              </a:rPr>
              <a:t>More Effects of Climate Change</a:t>
            </a:r>
            <a:endParaRPr lang="en-US" sz="4050" dirty="0"/>
          </a:p>
        </p:txBody>
      </p:sp>
      <p:sp>
        <p:nvSpPr>
          <p:cNvPr id="3" name="Shape 1"/>
          <p:cNvSpPr/>
          <p:nvPr/>
        </p:nvSpPr>
        <p:spPr>
          <a:xfrm>
            <a:off x="721638" y="1752481"/>
            <a:ext cx="6342102" cy="1604843"/>
          </a:xfrm>
          <a:prstGeom prst="roundRect">
            <a:avLst>
              <a:gd name="adj" fmla="val 5397"/>
            </a:avLst>
          </a:prstGeom>
          <a:solidFill>
            <a:srgbClr val="FAF9F5"/>
          </a:solidFill>
          <a:ln w="22860">
            <a:solidFill>
              <a:srgbClr val="BFD3D8"/>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721638" y="1752481"/>
            <a:ext cx="91440" cy="1604843"/>
          </a:xfrm>
          <a:prstGeom prst="rect">
            <a:avLst/>
          </a:prstGeom>
        </p:spPr>
      </p:pic>
      <p:sp>
        <p:nvSpPr>
          <p:cNvPr id="5" name="Text 2"/>
          <p:cNvSpPr/>
          <p:nvPr/>
        </p:nvSpPr>
        <p:spPr>
          <a:xfrm>
            <a:off x="1042035" y="1981438"/>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Economic Impact</a:t>
            </a:r>
            <a:endParaRPr lang="en-US" sz="2000" dirty="0"/>
          </a:p>
        </p:txBody>
      </p:sp>
      <p:sp>
        <p:nvSpPr>
          <p:cNvPr id="6" name="Text 3"/>
          <p:cNvSpPr/>
          <p:nvPr/>
        </p:nvSpPr>
        <p:spPr>
          <a:xfrm>
            <a:off x="1042035" y="2509718"/>
            <a:ext cx="5792748" cy="618649"/>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Loss of jobs and food sources as farmers and fishermen suffer from changing conditions</a:t>
            </a:r>
            <a:endParaRPr lang="en-US" sz="1600" dirty="0"/>
          </a:p>
        </p:txBody>
      </p:sp>
      <p:sp>
        <p:nvSpPr>
          <p:cNvPr id="7" name="Shape 4"/>
          <p:cNvSpPr/>
          <p:nvPr/>
        </p:nvSpPr>
        <p:spPr>
          <a:xfrm>
            <a:off x="721638" y="3563422"/>
            <a:ext cx="6342102" cy="1604843"/>
          </a:xfrm>
          <a:prstGeom prst="roundRect">
            <a:avLst>
              <a:gd name="adj" fmla="val 5397"/>
            </a:avLst>
          </a:prstGeom>
          <a:solidFill>
            <a:srgbClr val="FAF9F5"/>
          </a:solidFill>
          <a:ln w="22860">
            <a:solidFill>
              <a:srgbClr val="BFD3D8"/>
            </a:solidFill>
            <a:prstDash val="solid"/>
          </a:ln>
        </p:spPr>
        <p:txBody>
          <a:bodyPr/>
          <a:lstStyle/>
          <a:p>
            <a:endParaRPr lang="en-US"/>
          </a:p>
        </p:txBody>
      </p:sp>
      <p:pic>
        <p:nvPicPr>
          <p:cNvPr id="8" name="Image 1" descr="preencoded.png"/>
          <p:cNvPicPr>
            <a:picLocks noChangeAspect="1"/>
          </p:cNvPicPr>
          <p:nvPr/>
        </p:nvPicPr>
        <p:blipFill>
          <a:blip r:embed="rId3"/>
          <a:stretch>
            <a:fillRect/>
          </a:stretch>
        </p:blipFill>
        <p:spPr>
          <a:xfrm>
            <a:off x="721638" y="3563422"/>
            <a:ext cx="91440" cy="1604843"/>
          </a:xfrm>
          <a:prstGeom prst="rect">
            <a:avLst/>
          </a:prstGeom>
        </p:spPr>
      </p:pic>
      <p:sp>
        <p:nvSpPr>
          <p:cNvPr id="9" name="Text 5"/>
          <p:cNvSpPr/>
          <p:nvPr/>
        </p:nvSpPr>
        <p:spPr>
          <a:xfrm>
            <a:off x="1042035" y="3792379"/>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Coastal Threats</a:t>
            </a:r>
            <a:endParaRPr lang="en-US" sz="2000" dirty="0"/>
          </a:p>
        </p:txBody>
      </p:sp>
      <p:sp>
        <p:nvSpPr>
          <p:cNvPr id="10" name="Text 6"/>
          <p:cNvSpPr/>
          <p:nvPr/>
        </p:nvSpPr>
        <p:spPr>
          <a:xfrm>
            <a:off x="1042035" y="4320659"/>
            <a:ext cx="5792748" cy="618649"/>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Rising sea levels cause coastal areas to flood, affecting communities like Jamestown and Keta</a:t>
            </a:r>
            <a:endParaRPr lang="en-US" sz="1600" dirty="0"/>
          </a:p>
        </p:txBody>
      </p:sp>
      <p:pic>
        <p:nvPicPr>
          <p:cNvPr id="11" name="Image 2" descr="preencoded.png"/>
          <p:cNvPicPr>
            <a:picLocks noChangeAspect="1"/>
          </p:cNvPicPr>
          <p:nvPr/>
        </p:nvPicPr>
        <p:blipFill>
          <a:blip r:embed="rId4"/>
          <a:stretch>
            <a:fillRect/>
          </a:stretch>
        </p:blipFill>
        <p:spPr>
          <a:xfrm>
            <a:off x="7574280" y="1752481"/>
            <a:ext cx="6342102" cy="6342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01911"/>
            <a:ext cx="11162705"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How Humans Make Climate Change Worse</a:t>
            </a:r>
            <a:endParaRPr lang="en-US" sz="4450" dirty="0"/>
          </a:p>
        </p:txBody>
      </p:sp>
      <p:pic>
        <p:nvPicPr>
          <p:cNvPr id="3" name="Image 0" descr="preencoded.png"/>
          <p:cNvPicPr>
            <a:picLocks noChangeAspect="1"/>
          </p:cNvPicPr>
          <p:nvPr/>
        </p:nvPicPr>
        <p:blipFill>
          <a:blip r:embed="rId3"/>
          <a:stretch>
            <a:fillRect/>
          </a:stretch>
        </p:blipFill>
        <p:spPr>
          <a:xfrm>
            <a:off x="793790" y="2164318"/>
            <a:ext cx="6521410" cy="907256"/>
          </a:xfrm>
          <a:prstGeom prst="rect">
            <a:avLst/>
          </a:prstGeom>
        </p:spPr>
      </p:pic>
      <p:sp>
        <p:nvSpPr>
          <p:cNvPr id="4" name="Text 1"/>
          <p:cNvSpPr/>
          <p:nvPr/>
        </p:nvSpPr>
        <p:spPr>
          <a:xfrm>
            <a:off x="1020604" y="32983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Transportation</a:t>
            </a:r>
            <a:endParaRPr lang="en-US" sz="2200" dirty="0"/>
          </a:p>
        </p:txBody>
      </p:sp>
      <p:sp>
        <p:nvSpPr>
          <p:cNvPr id="5" name="Text 2"/>
          <p:cNvSpPr/>
          <p:nvPr/>
        </p:nvSpPr>
        <p:spPr>
          <a:xfrm>
            <a:off x="1020604" y="3788807"/>
            <a:ext cx="606778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Driving cars frequently releases greenhouse gases that make the air dirty</a:t>
            </a:r>
            <a:endParaRPr lang="en-US" sz="1750" dirty="0"/>
          </a:p>
        </p:txBody>
      </p:sp>
      <p:pic>
        <p:nvPicPr>
          <p:cNvPr id="6" name="Image 1" descr="preencoded.png"/>
          <p:cNvPicPr>
            <a:picLocks noChangeAspect="1"/>
          </p:cNvPicPr>
          <p:nvPr/>
        </p:nvPicPr>
        <p:blipFill>
          <a:blip r:embed="rId4"/>
          <a:stretch>
            <a:fillRect/>
          </a:stretch>
        </p:blipFill>
        <p:spPr>
          <a:xfrm>
            <a:off x="7315200" y="2164318"/>
            <a:ext cx="6521410" cy="907256"/>
          </a:xfrm>
          <a:prstGeom prst="rect">
            <a:avLst/>
          </a:prstGeom>
        </p:spPr>
      </p:pic>
      <p:sp>
        <p:nvSpPr>
          <p:cNvPr id="7" name="Text 3"/>
          <p:cNvSpPr/>
          <p:nvPr/>
        </p:nvSpPr>
        <p:spPr>
          <a:xfrm>
            <a:off x="7542014" y="32983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Deforestation</a:t>
            </a:r>
            <a:endParaRPr lang="en-US" sz="2200" dirty="0"/>
          </a:p>
        </p:txBody>
      </p:sp>
      <p:sp>
        <p:nvSpPr>
          <p:cNvPr id="8" name="Text 4"/>
          <p:cNvSpPr/>
          <p:nvPr/>
        </p:nvSpPr>
        <p:spPr>
          <a:xfrm>
            <a:off x="7542014" y="3788807"/>
            <a:ext cx="606778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Cutting down trees means fewer plants to absorb carbon dioxide and cool the Earth</a:t>
            </a:r>
            <a:endParaRPr lang="en-US" sz="1750" dirty="0"/>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0" name="Text 5"/>
          <p:cNvSpPr/>
          <p:nvPr/>
        </p:nvSpPr>
        <p:spPr>
          <a:xfrm>
            <a:off x="1020604" y="58300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Waste</a:t>
            </a:r>
            <a:endParaRPr lang="en-US" sz="2200" dirty="0"/>
          </a:p>
        </p:txBody>
      </p:sp>
      <p:sp>
        <p:nvSpPr>
          <p:cNvPr id="11" name="Text 6"/>
          <p:cNvSpPr/>
          <p:nvPr/>
        </p:nvSpPr>
        <p:spPr>
          <a:xfrm>
            <a:off x="1020604" y="6320433"/>
            <a:ext cx="606778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Throwing waste on land or in rivers pollutes the environment and releases methane</a:t>
            </a:r>
            <a:endParaRPr lang="en-US" sz="1750" dirty="0"/>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3" name="Text 7"/>
          <p:cNvSpPr/>
          <p:nvPr/>
        </p:nvSpPr>
        <p:spPr>
          <a:xfrm>
            <a:off x="7542014" y="58300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Energy Use</a:t>
            </a:r>
            <a:endParaRPr lang="en-US" sz="2200" dirty="0"/>
          </a:p>
        </p:txBody>
      </p:sp>
      <p:sp>
        <p:nvSpPr>
          <p:cNvPr id="14" name="Text 8"/>
          <p:cNvSpPr/>
          <p:nvPr/>
        </p:nvSpPr>
        <p:spPr>
          <a:xfrm>
            <a:off x="7542014" y="6320433"/>
            <a:ext cx="606778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Using too much electricity leads to more fossil fuel burning and pollution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8060" y="524828"/>
            <a:ext cx="9821823" cy="596503"/>
          </a:xfrm>
          <a:prstGeom prst="rect">
            <a:avLst/>
          </a:prstGeom>
          <a:noFill/>
          <a:ln/>
        </p:spPr>
        <p:txBody>
          <a:bodyPr wrap="none" lIns="0" tIns="0" rIns="0" bIns="0" rtlCol="0" anchor="t"/>
          <a:lstStyle/>
          <a:p>
            <a:pPr marL="0" indent="0" algn="l">
              <a:lnSpc>
                <a:spcPts val="4650"/>
              </a:lnSpc>
              <a:buNone/>
            </a:pPr>
            <a:r>
              <a:rPr lang="en-US" sz="3750" dirty="0">
                <a:solidFill>
                  <a:srgbClr val="2E3C4E"/>
                </a:solidFill>
                <a:latin typeface="Host Grotesk Medium" pitchFamily="34" charset="0"/>
                <a:ea typeface="Host Grotesk Medium" pitchFamily="34" charset="-122"/>
                <a:cs typeface="Host Grotesk Medium" pitchFamily="34" charset="-120"/>
              </a:rPr>
              <a:t>How Humans Can Help Stop Climate Change</a:t>
            </a:r>
            <a:endParaRPr lang="en-US" sz="3750" dirty="0"/>
          </a:p>
        </p:txBody>
      </p:sp>
      <p:pic>
        <p:nvPicPr>
          <p:cNvPr id="3" name="Image 0" descr="preencoded.png"/>
          <p:cNvPicPr>
            <a:picLocks noChangeAspect="1"/>
          </p:cNvPicPr>
          <p:nvPr/>
        </p:nvPicPr>
        <p:blipFill>
          <a:blip r:embed="rId3"/>
          <a:stretch>
            <a:fillRect/>
          </a:stretch>
        </p:blipFill>
        <p:spPr>
          <a:xfrm>
            <a:off x="668060" y="1622227"/>
            <a:ext cx="6414373" cy="6414373"/>
          </a:xfrm>
          <a:prstGeom prst="rect">
            <a:avLst/>
          </a:prstGeom>
        </p:spPr>
      </p:pic>
      <p:sp>
        <p:nvSpPr>
          <p:cNvPr id="4" name="Shape 1"/>
          <p:cNvSpPr/>
          <p:nvPr/>
        </p:nvSpPr>
        <p:spPr>
          <a:xfrm>
            <a:off x="7555587" y="1622227"/>
            <a:ext cx="429458" cy="429458"/>
          </a:xfrm>
          <a:prstGeom prst="roundRect">
            <a:avLst>
              <a:gd name="adj" fmla="val 18668"/>
            </a:avLst>
          </a:prstGeom>
          <a:solidFill>
            <a:srgbClr val="D9EDF2"/>
          </a:solidFill>
          <a:ln w="7620">
            <a:solidFill>
              <a:srgbClr val="BFD3D8"/>
            </a:solidFill>
            <a:prstDash val="solid"/>
          </a:ln>
        </p:spPr>
        <p:txBody>
          <a:bodyPr/>
          <a:lstStyle/>
          <a:p>
            <a:endParaRPr lang="en-US"/>
          </a:p>
        </p:txBody>
      </p:sp>
      <p:sp>
        <p:nvSpPr>
          <p:cNvPr id="5" name="Text 2"/>
          <p:cNvSpPr/>
          <p:nvPr/>
        </p:nvSpPr>
        <p:spPr>
          <a:xfrm>
            <a:off x="7627144" y="1657945"/>
            <a:ext cx="286226" cy="357902"/>
          </a:xfrm>
          <a:prstGeom prst="rect">
            <a:avLst/>
          </a:prstGeom>
          <a:noFill/>
          <a:ln/>
        </p:spPr>
        <p:txBody>
          <a:bodyPr wrap="none" lIns="0" tIns="0" rIns="0" bIns="0" rtlCol="0" anchor="t"/>
          <a:lstStyle/>
          <a:p>
            <a:pPr marL="0" indent="0" algn="ctr">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1</a:t>
            </a:r>
            <a:endParaRPr lang="en-US" sz="2250" dirty="0"/>
          </a:p>
        </p:txBody>
      </p:sp>
      <p:sp>
        <p:nvSpPr>
          <p:cNvPr id="6" name="Text 3"/>
          <p:cNvSpPr/>
          <p:nvPr/>
        </p:nvSpPr>
        <p:spPr>
          <a:xfrm>
            <a:off x="8175903" y="1687830"/>
            <a:ext cx="2386013" cy="298252"/>
          </a:xfrm>
          <a:prstGeom prst="rect">
            <a:avLst/>
          </a:prstGeom>
          <a:noFill/>
          <a:ln/>
        </p:spPr>
        <p:txBody>
          <a:bodyPr wrap="none" lIns="0" tIns="0" rIns="0" bIns="0" rtlCol="0" anchor="t"/>
          <a:lstStyle/>
          <a:p>
            <a:pPr marL="0" indent="0" algn="l">
              <a:lnSpc>
                <a:spcPts val="2300"/>
              </a:lnSpc>
              <a:buNone/>
            </a:pPr>
            <a:r>
              <a:rPr lang="en-US" sz="1850" dirty="0">
                <a:solidFill>
                  <a:srgbClr val="C3643D"/>
                </a:solidFill>
                <a:latin typeface="Host Grotesk Medium" pitchFamily="34" charset="0"/>
                <a:ea typeface="Host Grotesk Medium" pitchFamily="34" charset="-122"/>
                <a:cs typeface="Host Grotesk Medium" pitchFamily="34" charset="-120"/>
              </a:rPr>
              <a:t>Plant Trees</a:t>
            </a:r>
            <a:endParaRPr lang="en-US" sz="1850" dirty="0"/>
          </a:p>
        </p:txBody>
      </p:sp>
      <p:sp>
        <p:nvSpPr>
          <p:cNvPr id="7" name="Text 4"/>
          <p:cNvSpPr/>
          <p:nvPr/>
        </p:nvSpPr>
        <p:spPr>
          <a:xfrm>
            <a:off x="8175903" y="2176939"/>
            <a:ext cx="5794058" cy="286226"/>
          </a:xfrm>
          <a:prstGeom prst="rect">
            <a:avLst/>
          </a:prstGeom>
          <a:noFill/>
          <a:ln/>
        </p:spPr>
        <p:txBody>
          <a:bodyPr wrap="none" lIns="0" tIns="0" rIns="0" bIns="0" rtlCol="0" anchor="t"/>
          <a:lstStyle/>
          <a:p>
            <a:pPr marL="0" indent="0" algn="l">
              <a:lnSpc>
                <a:spcPts val="2250"/>
              </a:lnSpc>
              <a:buNone/>
            </a:pPr>
            <a:r>
              <a:rPr lang="en-US" sz="1500" dirty="0">
                <a:solidFill>
                  <a:srgbClr val="384653"/>
                </a:solidFill>
                <a:latin typeface="Roboto" pitchFamily="34" charset="0"/>
                <a:ea typeface="Roboto" pitchFamily="34" charset="-122"/>
                <a:cs typeface="Roboto" pitchFamily="34" charset="-120"/>
              </a:rPr>
              <a:t>Trees clean the air and cool the Earth by absorbing carbon dioxide</a:t>
            </a:r>
            <a:endParaRPr lang="en-US" sz="1500" dirty="0"/>
          </a:p>
        </p:txBody>
      </p:sp>
      <p:sp>
        <p:nvSpPr>
          <p:cNvPr id="8" name="Shape 5"/>
          <p:cNvSpPr/>
          <p:nvPr/>
        </p:nvSpPr>
        <p:spPr>
          <a:xfrm>
            <a:off x="7555587" y="2844879"/>
            <a:ext cx="429458" cy="429458"/>
          </a:xfrm>
          <a:prstGeom prst="roundRect">
            <a:avLst>
              <a:gd name="adj" fmla="val 18668"/>
            </a:avLst>
          </a:prstGeom>
          <a:solidFill>
            <a:srgbClr val="D9EDF2"/>
          </a:solidFill>
          <a:ln w="7620">
            <a:solidFill>
              <a:srgbClr val="BFD3D8"/>
            </a:solidFill>
            <a:prstDash val="solid"/>
          </a:ln>
        </p:spPr>
        <p:txBody>
          <a:bodyPr/>
          <a:lstStyle/>
          <a:p>
            <a:endParaRPr lang="en-US"/>
          </a:p>
        </p:txBody>
      </p:sp>
      <p:sp>
        <p:nvSpPr>
          <p:cNvPr id="9" name="Text 6"/>
          <p:cNvSpPr/>
          <p:nvPr/>
        </p:nvSpPr>
        <p:spPr>
          <a:xfrm>
            <a:off x="7627144" y="2880598"/>
            <a:ext cx="286226" cy="357902"/>
          </a:xfrm>
          <a:prstGeom prst="rect">
            <a:avLst/>
          </a:prstGeom>
          <a:noFill/>
          <a:ln/>
        </p:spPr>
        <p:txBody>
          <a:bodyPr wrap="none" lIns="0" tIns="0" rIns="0" bIns="0" rtlCol="0" anchor="t"/>
          <a:lstStyle/>
          <a:p>
            <a:pPr marL="0" indent="0" algn="ctr">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2</a:t>
            </a:r>
            <a:endParaRPr lang="en-US" sz="2250" dirty="0"/>
          </a:p>
        </p:txBody>
      </p:sp>
      <p:sp>
        <p:nvSpPr>
          <p:cNvPr id="10" name="Text 7"/>
          <p:cNvSpPr/>
          <p:nvPr/>
        </p:nvSpPr>
        <p:spPr>
          <a:xfrm>
            <a:off x="8175903" y="2910483"/>
            <a:ext cx="2386013" cy="298252"/>
          </a:xfrm>
          <a:prstGeom prst="rect">
            <a:avLst/>
          </a:prstGeom>
          <a:noFill/>
          <a:ln/>
        </p:spPr>
        <p:txBody>
          <a:bodyPr wrap="none" lIns="0" tIns="0" rIns="0" bIns="0" rtlCol="0" anchor="t"/>
          <a:lstStyle/>
          <a:p>
            <a:pPr marL="0" indent="0" algn="l">
              <a:lnSpc>
                <a:spcPts val="2300"/>
              </a:lnSpc>
              <a:buNone/>
            </a:pPr>
            <a:r>
              <a:rPr lang="en-US" sz="1850" dirty="0">
                <a:solidFill>
                  <a:srgbClr val="C3643D"/>
                </a:solidFill>
                <a:latin typeface="Host Grotesk Medium" pitchFamily="34" charset="0"/>
                <a:ea typeface="Host Grotesk Medium" pitchFamily="34" charset="-122"/>
                <a:cs typeface="Host Grotesk Medium" pitchFamily="34" charset="-120"/>
              </a:rPr>
              <a:t>Use Clean Energy</a:t>
            </a:r>
            <a:endParaRPr lang="en-US" sz="1850" dirty="0"/>
          </a:p>
        </p:txBody>
      </p:sp>
      <p:sp>
        <p:nvSpPr>
          <p:cNvPr id="11" name="Text 8"/>
          <p:cNvSpPr/>
          <p:nvPr/>
        </p:nvSpPr>
        <p:spPr>
          <a:xfrm>
            <a:off x="8175903" y="3399592"/>
            <a:ext cx="5794058" cy="572453"/>
          </a:xfrm>
          <a:prstGeom prst="rect">
            <a:avLst/>
          </a:prstGeom>
          <a:noFill/>
          <a:ln/>
        </p:spPr>
        <p:txBody>
          <a:bodyPr wrap="square" lIns="0" tIns="0" rIns="0" bIns="0" rtlCol="0" anchor="t"/>
          <a:lstStyle/>
          <a:p>
            <a:pPr marL="0" indent="0" algn="l">
              <a:lnSpc>
                <a:spcPts val="2250"/>
              </a:lnSpc>
              <a:buNone/>
            </a:pPr>
            <a:r>
              <a:rPr lang="en-US" sz="1500" dirty="0">
                <a:solidFill>
                  <a:srgbClr val="384653"/>
                </a:solidFill>
                <a:latin typeface="Roboto" pitchFamily="34" charset="0"/>
                <a:ea typeface="Roboto" pitchFamily="34" charset="-122"/>
                <a:cs typeface="Roboto" pitchFamily="34" charset="-120"/>
              </a:rPr>
              <a:t>Solar or wind power instead of fossil fuels reduces harmful emissions</a:t>
            </a:r>
            <a:endParaRPr lang="en-US" sz="1500" dirty="0"/>
          </a:p>
        </p:txBody>
      </p:sp>
      <p:sp>
        <p:nvSpPr>
          <p:cNvPr id="12" name="Shape 9"/>
          <p:cNvSpPr/>
          <p:nvPr/>
        </p:nvSpPr>
        <p:spPr>
          <a:xfrm>
            <a:off x="7555587" y="4353758"/>
            <a:ext cx="429458" cy="429458"/>
          </a:xfrm>
          <a:prstGeom prst="roundRect">
            <a:avLst>
              <a:gd name="adj" fmla="val 18668"/>
            </a:avLst>
          </a:prstGeom>
          <a:solidFill>
            <a:srgbClr val="D9EDF2"/>
          </a:solidFill>
          <a:ln w="7620">
            <a:solidFill>
              <a:srgbClr val="BFD3D8"/>
            </a:solidFill>
            <a:prstDash val="solid"/>
          </a:ln>
        </p:spPr>
        <p:txBody>
          <a:bodyPr/>
          <a:lstStyle/>
          <a:p>
            <a:endParaRPr lang="en-US"/>
          </a:p>
        </p:txBody>
      </p:sp>
      <p:sp>
        <p:nvSpPr>
          <p:cNvPr id="13" name="Text 10"/>
          <p:cNvSpPr/>
          <p:nvPr/>
        </p:nvSpPr>
        <p:spPr>
          <a:xfrm>
            <a:off x="7627144" y="4389477"/>
            <a:ext cx="286226" cy="357902"/>
          </a:xfrm>
          <a:prstGeom prst="rect">
            <a:avLst/>
          </a:prstGeom>
          <a:noFill/>
          <a:ln/>
        </p:spPr>
        <p:txBody>
          <a:bodyPr wrap="none" lIns="0" tIns="0" rIns="0" bIns="0" rtlCol="0" anchor="t"/>
          <a:lstStyle/>
          <a:p>
            <a:pPr marL="0" indent="0" algn="ctr">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3</a:t>
            </a:r>
            <a:endParaRPr lang="en-US" sz="2250" dirty="0"/>
          </a:p>
        </p:txBody>
      </p:sp>
      <p:sp>
        <p:nvSpPr>
          <p:cNvPr id="14" name="Text 11"/>
          <p:cNvSpPr/>
          <p:nvPr/>
        </p:nvSpPr>
        <p:spPr>
          <a:xfrm>
            <a:off x="8175903" y="4419362"/>
            <a:ext cx="2386013" cy="298252"/>
          </a:xfrm>
          <a:prstGeom prst="rect">
            <a:avLst/>
          </a:prstGeom>
          <a:noFill/>
          <a:ln/>
        </p:spPr>
        <p:txBody>
          <a:bodyPr wrap="none" lIns="0" tIns="0" rIns="0" bIns="0" rtlCol="0" anchor="t"/>
          <a:lstStyle/>
          <a:p>
            <a:pPr marL="0" indent="0" algn="l">
              <a:lnSpc>
                <a:spcPts val="2300"/>
              </a:lnSpc>
              <a:buNone/>
            </a:pPr>
            <a:r>
              <a:rPr lang="en-US" sz="1850" dirty="0">
                <a:solidFill>
                  <a:srgbClr val="C3643D"/>
                </a:solidFill>
                <a:latin typeface="Host Grotesk Medium" pitchFamily="34" charset="0"/>
                <a:ea typeface="Host Grotesk Medium" pitchFamily="34" charset="-122"/>
                <a:cs typeface="Host Grotesk Medium" pitchFamily="34" charset="-120"/>
              </a:rPr>
              <a:t>Reduce Waste</a:t>
            </a:r>
            <a:endParaRPr lang="en-US" sz="1850" dirty="0"/>
          </a:p>
        </p:txBody>
      </p:sp>
      <p:sp>
        <p:nvSpPr>
          <p:cNvPr id="15" name="Text 12"/>
          <p:cNvSpPr/>
          <p:nvPr/>
        </p:nvSpPr>
        <p:spPr>
          <a:xfrm>
            <a:off x="8175903" y="4908471"/>
            <a:ext cx="5794058" cy="286226"/>
          </a:xfrm>
          <a:prstGeom prst="rect">
            <a:avLst/>
          </a:prstGeom>
          <a:noFill/>
          <a:ln/>
        </p:spPr>
        <p:txBody>
          <a:bodyPr wrap="none" lIns="0" tIns="0" rIns="0" bIns="0" rtlCol="0" anchor="t"/>
          <a:lstStyle/>
          <a:p>
            <a:pPr marL="0" indent="0" algn="l">
              <a:lnSpc>
                <a:spcPts val="2250"/>
              </a:lnSpc>
              <a:buNone/>
            </a:pPr>
            <a:r>
              <a:rPr lang="en-US" sz="1500" dirty="0">
                <a:solidFill>
                  <a:srgbClr val="384653"/>
                </a:solidFill>
                <a:latin typeface="Roboto" pitchFamily="34" charset="0"/>
                <a:ea typeface="Roboto" pitchFamily="34" charset="-122"/>
                <a:cs typeface="Roboto" pitchFamily="34" charset="-120"/>
              </a:rPr>
              <a:t>Recycle, reuse items, and throw less trash to minimize pollution</a:t>
            </a:r>
            <a:endParaRPr lang="en-US" sz="1500" dirty="0"/>
          </a:p>
        </p:txBody>
      </p:sp>
      <p:sp>
        <p:nvSpPr>
          <p:cNvPr id="16" name="Shape 13"/>
          <p:cNvSpPr/>
          <p:nvPr/>
        </p:nvSpPr>
        <p:spPr>
          <a:xfrm>
            <a:off x="7555587" y="5576411"/>
            <a:ext cx="429458" cy="429458"/>
          </a:xfrm>
          <a:prstGeom prst="roundRect">
            <a:avLst>
              <a:gd name="adj" fmla="val 18668"/>
            </a:avLst>
          </a:prstGeom>
          <a:solidFill>
            <a:srgbClr val="D9EDF2"/>
          </a:solidFill>
          <a:ln w="7620">
            <a:solidFill>
              <a:srgbClr val="BFD3D8"/>
            </a:solidFill>
            <a:prstDash val="solid"/>
          </a:ln>
        </p:spPr>
        <p:txBody>
          <a:bodyPr/>
          <a:lstStyle/>
          <a:p>
            <a:endParaRPr lang="en-US"/>
          </a:p>
        </p:txBody>
      </p:sp>
      <p:sp>
        <p:nvSpPr>
          <p:cNvPr id="17" name="Text 14"/>
          <p:cNvSpPr/>
          <p:nvPr/>
        </p:nvSpPr>
        <p:spPr>
          <a:xfrm>
            <a:off x="7627144" y="5612130"/>
            <a:ext cx="286226" cy="357902"/>
          </a:xfrm>
          <a:prstGeom prst="rect">
            <a:avLst/>
          </a:prstGeom>
          <a:noFill/>
          <a:ln/>
        </p:spPr>
        <p:txBody>
          <a:bodyPr wrap="none" lIns="0" tIns="0" rIns="0" bIns="0" rtlCol="0" anchor="t"/>
          <a:lstStyle/>
          <a:p>
            <a:pPr marL="0" indent="0" algn="ctr">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4</a:t>
            </a:r>
            <a:endParaRPr lang="en-US" sz="2250" dirty="0"/>
          </a:p>
        </p:txBody>
      </p:sp>
      <p:sp>
        <p:nvSpPr>
          <p:cNvPr id="18" name="Text 15"/>
          <p:cNvSpPr/>
          <p:nvPr/>
        </p:nvSpPr>
        <p:spPr>
          <a:xfrm>
            <a:off x="8175903" y="5642015"/>
            <a:ext cx="2386013" cy="298252"/>
          </a:xfrm>
          <a:prstGeom prst="rect">
            <a:avLst/>
          </a:prstGeom>
          <a:noFill/>
          <a:ln/>
        </p:spPr>
        <p:txBody>
          <a:bodyPr wrap="none" lIns="0" tIns="0" rIns="0" bIns="0" rtlCol="0" anchor="t"/>
          <a:lstStyle/>
          <a:p>
            <a:pPr marL="0" indent="0" algn="l">
              <a:lnSpc>
                <a:spcPts val="2300"/>
              </a:lnSpc>
              <a:buNone/>
            </a:pPr>
            <a:r>
              <a:rPr lang="en-US" sz="1850" dirty="0">
                <a:solidFill>
                  <a:srgbClr val="C3643D"/>
                </a:solidFill>
                <a:latin typeface="Host Grotesk Medium" pitchFamily="34" charset="0"/>
                <a:ea typeface="Host Grotesk Medium" pitchFamily="34" charset="-122"/>
                <a:cs typeface="Host Grotesk Medium" pitchFamily="34" charset="-120"/>
              </a:rPr>
              <a:t>Conserve Resources</a:t>
            </a:r>
            <a:endParaRPr lang="en-US" sz="1850" dirty="0"/>
          </a:p>
        </p:txBody>
      </p:sp>
      <p:sp>
        <p:nvSpPr>
          <p:cNvPr id="19" name="Text 16"/>
          <p:cNvSpPr/>
          <p:nvPr/>
        </p:nvSpPr>
        <p:spPr>
          <a:xfrm>
            <a:off x="8175903" y="6131123"/>
            <a:ext cx="5794058" cy="572453"/>
          </a:xfrm>
          <a:prstGeom prst="rect">
            <a:avLst/>
          </a:prstGeom>
          <a:noFill/>
          <a:ln/>
        </p:spPr>
        <p:txBody>
          <a:bodyPr wrap="square" lIns="0" tIns="0" rIns="0" bIns="0" rtlCol="0" anchor="t"/>
          <a:lstStyle/>
          <a:p>
            <a:pPr marL="0" indent="0" algn="l">
              <a:lnSpc>
                <a:spcPts val="2250"/>
              </a:lnSpc>
              <a:buNone/>
            </a:pPr>
            <a:r>
              <a:rPr lang="en-US" sz="1500" dirty="0">
                <a:solidFill>
                  <a:srgbClr val="384653"/>
                </a:solidFill>
                <a:latin typeface="Roboto" pitchFamily="34" charset="0"/>
                <a:ea typeface="Roboto" pitchFamily="34" charset="-122"/>
                <a:cs typeface="Roboto" pitchFamily="34" charset="-120"/>
              </a:rPr>
              <a:t>Save water and electricity; walk or use public transport when possible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633</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Host Grotesk Medium</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kennedy Mawutor</cp:lastModifiedBy>
  <cp:revision>3</cp:revision>
  <dcterms:created xsi:type="dcterms:W3CDTF">2025-08-29T01:35:09Z</dcterms:created>
  <dcterms:modified xsi:type="dcterms:W3CDTF">2025-08-29T16:53:11Z</dcterms:modified>
</cp:coreProperties>
</file>